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4" r:id="rId1"/>
  </p:sldMasterIdLst>
  <p:sldIdLst>
    <p:sldId id="257" r:id="rId2"/>
    <p:sldId id="258" r:id="rId3"/>
    <p:sldId id="259" r:id="rId4"/>
    <p:sldId id="283" r:id="rId5"/>
    <p:sldId id="284" r:id="rId6"/>
    <p:sldId id="285" r:id="rId7"/>
    <p:sldId id="286"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2323"/>
    <a:srgbClr val="003300"/>
    <a:srgbClr val="A50021"/>
    <a:srgbClr val="004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81" autoAdjust="0"/>
  </p:normalViewPr>
  <p:slideViewPr>
    <p:cSldViewPr snapToGrid="0">
      <p:cViewPr varScale="1">
        <p:scale>
          <a:sx n="80" d="100"/>
          <a:sy n="80" d="100"/>
        </p:scale>
        <p:origin x="782" y="53"/>
      </p:cViewPr>
      <p:guideLst/>
    </p:cSldViewPr>
  </p:slideViewPr>
  <p:outlineViewPr>
    <p:cViewPr>
      <p:scale>
        <a:sx n="33" d="100"/>
        <a:sy n="33" d="100"/>
      </p:scale>
      <p:origin x="0" y="-32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pic>
        <p:nvPicPr>
          <p:cNvPr id="18" name="Picture 17" descr="African Agency for Integrated Development (AAID)">
            <a:extLst>
              <a:ext uri="{FF2B5EF4-FFF2-40B4-BE49-F238E27FC236}">
                <a16:creationId xmlns:a16="http://schemas.microsoft.com/office/drawing/2014/main" id="{EF3987E5-C158-4C0A-9106-DA641BA5641E}"/>
              </a:ext>
            </a:extLst>
          </p:cNvPr>
          <p:cNvPicPr/>
          <p:nvPr userDrawn="1"/>
        </p:nvPicPr>
        <p:blipFill rotWithShape="1">
          <a:blip r:embed="rId2"/>
          <a:srcRect l="19720" r="20717"/>
          <a:stretch/>
        </p:blipFill>
        <p:spPr bwMode="auto">
          <a:xfrm>
            <a:off x="1235187" y="269925"/>
            <a:ext cx="2435294" cy="1007164"/>
          </a:xfrm>
          <a:prstGeom prst="rect">
            <a:avLst/>
          </a:prstGeom>
          <a:noFill/>
          <a:ln w="9525">
            <a:noFill/>
            <a:miter lim="800000"/>
            <a:headEnd/>
            <a:tailEnd/>
          </a:ln>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98920" y="240788"/>
            <a:ext cx="1717859" cy="970964"/>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20248" y="186212"/>
            <a:ext cx="1440754" cy="1174591"/>
          </a:xfrm>
          <a:prstGeom prst="rect">
            <a:avLst/>
          </a:prstGeom>
        </p:spPr>
      </p:pic>
    </p:spTree>
    <p:extLst>
      <p:ext uri="{BB962C8B-B14F-4D97-AF65-F5344CB8AC3E}">
        <p14:creationId xmlns:p14="http://schemas.microsoft.com/office/powerpoint/2010/main" val="561718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2366406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54445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600144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9274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241580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774865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902104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pic>
        <p:nvPicPr>
          <p:cNvPr id="8" name="Picture 7" descr="African Agency for Integrated Development (AAID)">
            <a:extLst>
              <a:ext uri="{FF2B5EF4-FFF2-40B4-BE49-F238E27FC236}">
                <a16:creationId xmlns:a16="http://schemas.microsoft.com/office/drawing/2014/main" id="{EF3987E5-C158-4C0A-9106-DA641BA5641E}"/>
              </a:ext>
            </a:extLst>
          </p:cNvPr>
          <p:cNvPicPr/>
          <p:nvPr userDrawn="1"/>
        </p:nvPicPr>
        <p:blipFill rotWithShape="1">
          <a:blip r:embed="rId2"/>
          <a:srcRect l="19720" r="20717"/>
          <a:stretch/>
        </p:blipFill>
        <p:spPr bwMode="auto">
          <a:xfrm>
            <a:off x="1610795" y="379411"/>
            <a:ext cx="1569727" cy="597366"/>
          </a:xfrm>
          <a:prstGeom prst="rect">
            <a:avLst/>
          </a:prstGeom>
          <a:noFill/>
          <a:ln w="9525">
            <a:noFill/>
            <a:miter lim="800000"/>
            <a:headEnd/>
            <a:tailEnd/>
          </a:ln>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26973" y="255757"/>
            <a:ext cx="1100522" cy="897213"/>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68930" y="227669"/>
            <a:ext cx="1344475" cy="759921"/>
          </a:xfrm>
          <a:prstGeom prst="rect">
            <a:avLst/>
          </a:prstGeom>
        </p:spPr>
      </p:pic>
    </p:spTree>
    <p:extLst>
      <p:ext uri="{BB962C8B-B14F-4D97-AF65-F5344CB8AC3E}">
        <p14:creationId xmlns:p14="http://schemas.microsoft.com/office/powerpoint/2010/main" val="531978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273BD9-22A8-4D68-926D-C43C28847F02}" type="datetimeFigureOut">
              <a:rPr lang="x-none" smtClean="0"/>
              <a:t>28/01/2025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395082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273BD9-22A8-4D68-926D-C43C28847F02}" type="datetimeFigureOut">
              <a:rPr lang="x-none" smtClean="0"/>
              <a:t>28/01/2025</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1985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273BD9-22A8-4D68-926D-C43C28847F02}" type="datetimeFigureOut">
              <a:rPr lang="x-none" smtClean="0"/>
              <a:t>28/01/2025</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1779462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273BD9-22A8-4D68-926D-C43C28847F02}" type="datetimeFigureOut">
              <a:rPr lang="x-none" smtClean="0"/>
              <a:t>28/01/2025</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3279769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273BD9-22A8-4D68-926D-C43C28847F02}" type="datetimeFigureOut">
              <a:rPr lang="x-none" smtClean="0"/>
              <a:t>28/01/2025</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3490938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273BD9-22A8-4D68-926D-C43C28847F02}" type="datetimeFigureOut">
              <a:rPr lang="x-none" smtClean="0"/>
              <a:t>28/01/2025</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466963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273BD9-22A8-4D68-926D-C43C28847F02}" type="datetimeFigureOut">
              <a:rPr lang="x-none" smtClean="0"/>
              <a:t>28/01/2025</a:t>
            </a:fld>
            <a:endParaRPr lang="x-none"/>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52C436-473F-485F-B761-866884FBE654}" type="slidenum">
              <a:rPr lang="x-none" smtClean="0"/>
              <a:t>‹#›</a:t>
            </a:fld>
            <a:endParaRPr lang="x-none"/>
          </a:p>
        </p:txBody>
      </p:sp>
    </p:spTree>
    <p:extLst>
      <p:ext uri="{BB962C8B-B14F-4D97-AF65-F5344CB8AC3E}">
        <p14:creationId xmlns:p14="http://schemas.microsoft.com/office/powerpoint/2010/main" val="1438087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7273BD9-22A8-4D68-926D-C43C28847F02}" type="datetimeFigureOut">
              <a:rPr lang="x-none" smtClean="0"/>
              <a:t>28/01/2025</a:t>
            </a:fld>
            <a:endParaRPr lang="x-non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152C436-473F-485F-B761-866884FBE654}" type="slidenum">
              <a:rPr lang="x-none" smtClean="0"/>
              <a:t>‹#›</a:t>
            </a:fld>
            <a:endParaRPr lang="x-none"/>
          </a:p>
        </p:txBody>
      </p:sp>
    </p:spTree>
    <p:extLst>
      <p:ext uri="{BB962C8B-B14F-4D97-AF65-F5344CB8AC3E}">
        <p14:creationId xmlns:p14="http://schemas.microsoft.com/office/powerpoint/2010/main" val="2860180486"/>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69" r:id="rId15"/>
    <p:sldLayoutId id="214748387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fricanaid.org/" TargetMode="External"/><Relationship Id="rId2" Type="http://schemas.openxmlformats.org/officeDocument/2006/relationships/hyperlink" Target="mailto:aaid@africanaid.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E604B-9D42-406F-B94E-6F97B75F99BB}"/>
              </a:ext>
            </a:extLst>
          </p:cNvPr>
          <p:cNvSpPr>
            <a:spLocks noGrp="1"/>
          </p:cNvSpPr>
          <p:nvPr>
            <p:ph type="ctrTitle"/>
          </p:nvPr>
        </p:nvSpPr>
        <p:spPr>
          <a:xfrm>
            <a:off x="-122220" y="1045029"/>
            <a:ext cx="8637073" cy="1012653"/>
          </a:xfrm>
        </p:spPr>
        <p:txBody>
          <a:bodyPr>
            <a:normAutofit/>
          </a:bodyPr>
          <a:lstStyle/>
          <a:p>
            <a:pPr algn="ctr"/>
            <a:r>
              <a:rPr lang="en-US" sz="2400" b="1" dirty="0">
                <a:solidFill>
                  <a:srgbClr val="002060"/>
                </a:solidFill>
              </a:rPr>
              <a:t>Project Inception </a:t>
            </a:r>
            <a:endParaRPr lang="x-none" sz="2400" b="1" dirty="0">
              <a:solidFill>
                <a:srgbClr val="00206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463774174"/>
              </p:ext>
            </p:extLst>
          </p:nvPr>
        </p:nvGraphicFramePr>
        <p:xfrm>
          <a:off x="1067951" y="2409373"/>
          <a:ext cx="8123578" cy="3746309"/>
        </p:xfrm>
        <a:graphic>
          <a:graphicData uri="http://schemas.openxmlformats.org/drawingml/2006/table">
            <a:tbl>
              <a:tblPr firstRow="1" firstCol="1" bandRow="1">
                <a:tableStyleId>{5C22544A-7EE6-4342-B048-85BDC9FD1C3A}</a:tableStyleId>
              </a:tblPr>
              <a:tblGrid>
                <a:gridCol w="1950527">
                  <a:extLst>
                    <a:ext uri="{9D8B030D-6E8A-4147-A177-3AD203B41FA5}">
                      <a16:colId xmlns:a16="http://schemas.microsoft.com/office/drawing/2014/main" val="20000"/>
                    </a:ext>
                  </a:extLst>
                </a:gridCol>
                <a:gridCol w="6173051">
                  <a:extLst>
                    <a:ext uri="{9D8B030D-6E8A-4147-A177-3AD203B41FA5}">
                      <a16:colId xmlns:a16="http://schemas.microsoft.com/office/drawing/2014/main" val="20001"/>
                    </a:ext>
                  </a:extLst>
                </a:gridCol>
              </a:tblGrid>
              <a:tr h="1103084">
                <a:tc>
                  <a:txBody>
                    <a:bodyPr/>
                    <a:lstStyle/>
                    <a:p>
                      <a:pPr marL="0" marR="0" algn="just">
                        <a:lnSpc>
                          <a:spcPct val="107000"/>
                        </a:lnSpc>
                        <a:spcBef>
                          <a:spcPts val="0"/>
                        </a:spcBef>
                        <a:spcAft>
                          <a:spcPts val="0"/>
                        </a:spcAft>
                      </a:pPr>
                      <a:endParaRPr lang="en-US" sz="1100" dirty="0">
                        <a:effectLst/>
                      </a:endParaRPr>
                    </a:p>
                    <a:p>
                      <a:pPr marL="0" marR="0" algn="just">
                        <a:lnSpc>
                          <a:spcPct val="107000"/>
                        </a:lnSpc>
                        <a:spcBef>
                          <a:spcPts val="0"/>
                        </a:spcBef>
                        <a:spcAft>
                          <a:spcPts val="0"/>
                        </a:spcAft>
                      </a:pPr>
                      <a:r>
                        <a:rPr lang="en-US" sz="1100" dirty="0">
                          <a:effectLst/>
                        </a:rPr>
                        <a:t>Project Title: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endParaRPr lang="en-US" sz="1100" dirty="0">
                        <a:effectLst/>
                      </a:endParaRPr>
                    </a:p>
                    <a:p>
                      <a:pPr marL="0" marR="0" algn="just">
                        <a:lnSpc>
                          <a:spcPct val="107000"/>
                        </a:lnSpc>
                        <a:spcBef>
                          <a:spcPts val="0"/>
                        </a:spcBef>
                        <a:spcAft>
                          <a:spcPts val="0"/>
                        </a:spcAft>
                      </a:pPr>
                      <a:r>
                        <a:rPr lang="en-US" sz="1100" dirty="0">
                          <a:effectLst/>
                        </a:rPr>
                        <a:t>Investing in forests and protected areas for climate smart development (IFPA-CD) </a:t>
                      </a:r>
                    </a:p>
                    <a:p>
                      <a:pPr marL="0" marR="0" algn="just">
                        <a:lnSpc>
                          <a:spcPct val="107000"/>
                        </a:lnSpc>
                        <a:spcBef>
                          <a:spcPts val="0"/>
                        </a:spcBef>
                        <a:spcAft>
                          <a:spcPts val="0"/>
                        </a:spcAft>
                      </a:pPr>
                      <a:r>
                        <a:rPr lang="en-US" sz="1100" dirty="0">
                          <a:effectLst/>
                        </a:rPr>
                        <a:t> </a:t>
                      </a:r>
                    </a:p>
                    <a:p>
                      <a:pPr marL="0" marR="0" algn="just">
                        <a:lnSpc>
                          <a:spcPct val="107000"/>
                        </a:lnSpc>
                        <a:spcBef>
                          <a:spcPts val="0"/>
                        </a:spcBef>
                        <a:spcAft>
                          <a:spcPts val="0"/>
                        </a:spcAft>
                      </a:pPr>
                      <a:r>
                        <a:rPr lang="en-US" sz="1100" dirty="0">
                          <a:effectLst/>
                        </a:rPr>
                        <a:t>(Fire wood Distribution to People with Special Needs)</a:t>
                      </a:r>
                    </a:p>
                    <a:p>
                      <a:pPr marL="0" marR="0" algn="just">
                        <a:lnSpc>
                          <a:spcPct val="107000"/>
                        </a:lnSpc>
                        <a:spcBef>
                          <a:spcPts val="0"/>
                        </a:spcBef>
                        <a:spcAft>
                          <a:spcPts val="0"/>
                        </a:spcAft>
                      </a:pPr>
                      <a:r>
                        <a:rPr lang="en-US" sz="300" dirty="0">
                          <a:effectLst/>
                        </a:rPr>
                        <a:t> </a:t>
                      </a:r>
                      <a:endParaRPr lang="en-US" sz="1100" dirty="0">
                        <a:effectLst/>
                      </a:endParaRPr>
                    </a:p>
                    <a:p>
                      <a:pPr marL="0" marR="0" algn="just">
                        <a:lnSpc>
                          <a:spcPct val="107000"/>
                        </a:lnSpc>
                        <a:spcBef>
                          <a:spcPts val="0"/>
                        </a:spcBef>
                        <a:spcAft>
                          <a:spcPts val="0"/>
                        </a:spcAft>
                      </a:pPr>
                      <a:r>
                        <a:rPr lang="en-US" sz="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66042">
                <a:tc>
                  <a:txBody>
                    <a:bodyPr/>
                    <a:lstStyle/>
                    <a:p>
                      <a:pPr marL="0" marR="0" algn="just">
                        <a:lnSpc>
                          <a:spcPct val="107000"/>
                        </a:lnSpc>
                        <a:spcBef>
                          <a:spcPts val="0"/>
                        </a:spcBef>
                        <a:spcAft>
                          <a:spcPts val="0"/>
                        </a:spcAft>
                      </a:pPr>
                      <a:r>
                        <a:rPr lang="en-US" sz="1100">
                          <a:effectLst/>
                        </a:rPr>
                        <a:t>Implementer: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100">
                          <a:effectLst/>
                        </a:rPr>
                        <a:t>African Agency for Integrated Development (AAID)</a:t>
                      </a:r>
                    </a:p>
                    <a:p>
                      <a:pPr marL="0" marR="0" algn="just">
                        <a:lnSpc>
                          <a:spcPct val="107000"/>
                        </a:lnSpc>
                        <a:spcBef>
                          <a:spcPts val="0"/>
                        </a:spcBef>
                        <a:spcAft>
                          <a:spcPts val="0"/>
                        </a:spcAft>
                      </a:pPr>
                      <a:r>
                        <a:rPr lang="en-US" sz="3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566042">
                <a:tc>
                  <a:txBody>
                    <a:bodyPr/>
                    <a:lstStyle/>
                    <a:p>
                      <a:pPr marL="0" marR="0" algn="just">
                        <a:lnSpc>
                          <a:spcPct val="107000"/>
                        </a:lnSpc>
                        <a:spcBef>
                          <a:spcPts val="0"/>
                        </a:spcBef>
                        <a:spcAft>
                          <a:spcPts val="0"/>
                        </a:spcAft>
                      </a:pPr>
                      <a:r>
                        <a:rPr lang="en-US" sz="1100">
                          <a:effectLst/>
                        </a:rPr>
                        <a:t>Funder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100">
                          <a:effectLst/>
                        </a:rPr>
                        <a:t>Ministry of Water and Environment / World Bank</a:t>
                      </a:r>
                    </a:p>
                    <a:p>
                      <a:pPr marL="0" marR="0" algn="just">
                        <a:lnSpc>
                          <a:spcPct val="107000"/>
                        </a:lnSpc>
                        <a:spcBef>
                          <a:spcPts val="0"/>
                        </a:spcBef>
                        <a:spcAft>
                          <a:spcPts val="0"/>
                        </a:spcAft>
                      </a:pPr>
                      <a:r>
                        <a:rPr lang="en-US" sz="3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88384">
                <a:tc>
                  <a:txBody>
                    <a:bodyPr/>
                    <a:lstStyle/>
                    <a:p>
                      <a:pPr marL="0" marR="0" algn="just">
                        <a:lnSpc>
                          <a:spcPct val="107000"/>
                        </a:lnSpc>
                        <a:spcBef>
                          <a:spcPts val="0"/>
                        </a:spcBef>
                        <a:spcAft>
                          <a:spcPts val="0"/>
                        </a:spcAft>
                      </a:pPr>
                      <a:r>
                        <a:rPr lang="en-US" sz="1100">
                          <a:effectLst/>
                        </a:rPr>
                        <a:t>Beneficiaries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100">
                          <a:effectLst/>
                        </a:rPr>
                        <a:t>Person with Specific Needs (PSNs)</a:t>
                      </a:r>
                    </a:p>
                    <a:p>
                      <a:pPr marL="0" marR="0" algn="just">
                        <a:lnSpc>
                          <a:spcPct val="107000"/>
                        </a:lnSpc>
                        <a:spcBef>
                          <a:spcPts val="0"/>
                        </a:spcBef>
                        <a:spcAft>
                          <a:spcPts val="0"/>
                        </a:spcAft>
                      </a:pPr>
                      <a:r>
                        <a:rPr lang="en-US" sz="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66042">
                <a:tc>
                  <a:txBody>
                    <a:bodyPr/>
                    <a:lstStyle/>
                    <a:p>
                      <a:pPr marL="0" marR="0" algn="just">
                        <a:lnSpc>
                          <a:spcPct val="107000"/>
                        </a:lnSpc>
                        <a:spcBef>
                          <a:spcPts val="0"/>
                        </a:spcBef>
                        <a:spcAft>
                          <a:spcPts val="0"/>
                        </a:spcAft>
                      </a:pPr>
                      <a:r>
                        <a:rPr lang="en-US" sz="1100">
                          <a:effectLst/>
                        </a:rPr>
                        <a:t>Project Location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100">
                          <a:effectLst/>
                        </a:rPr>
                        <a:t>Kyaka II Refugee Settlement, Kyegegwa District</a:t>
                      </a:r>
                    </a:p>
                    <a:p>
                      <a:pPr marL="0" marR="0" algn="just">
                        <a:lnSpc>
                          <a:spcPct val="107000"/>
                        </a:lnSpc>
                        <a:spcBef>
                          <a:spcPts val="0"/>
                        </a:spcBef>
                        <a:spcAft>
                          <a:spcPts val="0"/>
                        </a:spcAft>
                      </a:pPr>
                      <a:r>
                        <a:rPr lang="en-US" sz="3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56715">
                <a:tc>
                  <a:txBody>
                    <a:bodyPr/>
                    <a:lstStyle/>
                    <a:p>
                      <a:pPr marL="0" marR="0" algn="just">
                        <a:lnSpc>
                          <a:spcPct val="107000"/>
                        </a:lnSpc>
                        <a:spcBef>
                          <a:spcPts val="0"/>
                        </a:spcBef>
                        <a:spcAft>
                          <a:spcPts val="0"/>
                        </a:spcAft>
                      </a:pPr>
                      <a:r>
                        <a:rPr lang="en-US" sz="1100">
                          <a:effectLst/>
                        </a:rPr>
                        <a:t>Project duration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100" dirty="0">
                          <a:effectLst/>
                        </a:rPr>
                        <a:t>18 months (January 2025 to June 2026)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92506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0F9E1-B564-4760-B04E-C5F0F9A921C8}"/>
              </a:ext>
            </a:extLst>
          </p:cNvPr>
          <p:cNvSpPr>
            <a:spLocks noGrp="1"/>
          </p:cNvSpPr>
          <p:nvPr>
            <p:ph type="title"/>
          </p:nvPr>
        </p:nvSpPr>
        <p:spPr>
          <a:xfrm>
            <a:off x="1523999" y="1225434"/>
            <a:ext cx="7088161" cy="755340"/>
          </a:xfrm>
        </p:spPr>
        <p:txBody>
          <a:bodyPr>
            <a:normAutofit/>
          </a:bodyPr>
          <a:lstStyle/>
          <a:p>
            <a:r>
              <a:rPr lang="en-US" b="1" dirty="0">
                <a:solidFill>
                  <a:srgbClr val="003300"/>
                </a:solidFill>
              </a:rPr>
              <a:t>About AAID</a:t>
            </a:r>
            <a:endParaRPr lang="x-none" b="1" dirty="0">
              <a:solidFill>
                <a:srgbClr val="003300"/>
              </a:solidFill>
            </a:endParaRPr>
          </a:p>
        </p:txBody>
      </p:sp>
      <p:sp>
        <p:nvSpPr>
          <p:cNvPr id="5" name="Rectangle 4"/>
          <p:cNvSpPr/>
          <p:nvPr/>
        </p:nvSpPr>
        <p:spPr>
          <a:xfrm>
            <a:off x="1523999" y="2233326"/>
            <a:ext cx="7576458" cy="3416320"/>
          </a:xfrm>
          <a:prstGeom prst="rect">
            <a:avLst/>
          </a:prstGeom>
        </p:spPr>
        <p:txBody>
          <a:bodyPr wrap="square">
            <a:spAutoFit/>
          </a:bodyPr>
          <a:lstStyle/>
          <a:p>
            <a:r>
              <a:rPr lang="en-US" sz="2400" dirty="0">
                <a:latin typeface="Verdana" panose="020B0604030504040204" pitchFamily="34" charset="0"/>
                <a:ea typeface="Times New Roman" panose="02020603050405020304" pitchFamily="18" charset="0"/>
                <a:cs typeface="Courier New" panose="02070309020205020404" pitchFamily="49" charset="0"/>
              </a:rPr>
              <a:t>AAID is the African Agency for Integrated Development, a non-governmental organization operating in Uganda, dedicated to empowering and promoting the welfare of the poor in communities. Particular to this project, AAID brings on board extensive experience in providing alternative energy solutions that mitigate environmental degradation and climate change. </a:t>
            </a:r>
            <a:endParaRPr lang="en-US" sz="2400" dirty="0"/>
          </a:p>
        </p:txBody>
      </p:sp>
    </p:spTree>
    <p:extLst>
      <p:ext uri="{BB962C8B-B14F-4D97-AF65-F5344CB8AC3E}">
        <p14:creationId xmlns:p14="http://schemas.microsoft.com/office/powerpoint/2010/main" val="1269809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3DCF7-E755-4666-8F67-A281218C1E6E}"/>
              </a:ext>
            </a:extLst>
          </p:cNvPr>
          <p:cNvSpPr>
            <a:spLocks noGrp="1"/>
          </p:cNvSpPr>
          <p:nvPr>
            <p:ph type="title"/>
          </p:nvPr>
        </p:nvSpPr>
        <p:spPr>
          <a:xfrm>
            <a:off x="910666" y="1299232"/>
            <a:ext cx="5446591" cy="663673"/>
          </a:xfrm>
        </p:spPr>
        <p:txBody>
          <a:bodyPr/>
          <a:lstStyle/>
          <a:p>
            <a:pPr algn="ctr"/>
            <a:r>
              <a:rPr lang="en-US" b="1" dirty="0">
                <a:solidFill>
                  <a:srgbClr val="003300"/>
                </a:solidFill>
              </a:rPr>
              <a:t>Project Overview</a:t>
            </a:r>
            <a:endParaRPr lang="x-none" b="1" dirty="0">
              <a:solidFill>
                <a:srgbClr val="003300"/>
              </a:solidFill>
            </a:endParaRPr>
          </a:p>
        </p:txBody>
      </p:sp>
      <p:sp>
        <p:nvSpPr>
          <p:cNvPr id="5" name="Rectangle 4"/>
          <p:cNvSpPr/>
          <p:nvPr/>
        </p:nvSpPr>
        <p:spPr>
          <a:xfrm>
            <a:off x="1654629" y="2278583"/>
            <a:ext cx="7387772" cy="3232552"/>
          </a:xfrm>
          <a:prstGeom prst="rect">
            <a:avLst/>
          </a:prstGeom>
        </p:spPr>
        <p:txBody>
          <a:bodyPr wrap="square">
            <a:spAutoFit/>
          </a:bodyPr>
          <a:lstStyle/>
          <a:p>
            <a:pPr algn="just">
              <a:lnSpc>
                <a:spcPct val="107000"/>
              </a:lnSpc>
            </a:pPr>
            <a:r>
              <a:rPr lang="en-US" sz="2400" dirty="0">
                <a:latin typeface="Verdana" panose="020B0604030504040204" pitchFamily="34" charset="0"/>
                <a:ea typeface="Times New Roman" panose="02020603050405020304" pitchFamily="18" charset="0"/>
                <a:cs typeface="Courier New" panose="02070309020205020404" pitchFamily="49" charset="0"/>
              </a:rPr>
              <a:t>Investing in forests and protected areas for climate smart development (IFPA-CD) Project is an initiative of the Ministry of Water and Environment financed by the World Bank, aimed at improving sustainable management of forests and protected areas and increase benefits to communities from forests in target landscapes.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2442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3DCF7-E755-4666-8F67-A281218C1E6E}"/>
              </a:ext>
            </a:extLst>
          </p:cNvPr>
          <p:cNvSpPr>
            <a:spLocks noGrp="1"/>
          </p:cNvSpPr>
          <p:nvPr>
            <p:ph type="title"/>
          </p:nvPr>
        </p:nvSpPr>
        <p:spPr>
          <a:xfrm>
            <a:off x="786364" y="1241174"/>
            <a:ext cx="4808894" cy="663673"/>
          </a:xfrm>
        </p:spPr>
        <p:txBody>
          <a:bodyPr>
            <a:normAutofit fontScale="90000"/>
          </a:bodyPr>
          <a:lstStyle/>
          <a:p>
            <a:pPr marR="0" lvl="0" algn="ctr">
              <a:lnSpc>
                <a:spcPct val="150000"/>
              </a:lnSpc>
              <a:spcBef>
                <a:spcPts val="0"/>
              </a:spcBef>
              <a:spcAft>
                <a:spcPts val="1200"/>
              </a:spcAft>
            </a:pPr>
            <a:r>
              <a:rPr lang="en-US" b="1" dirty="0">
                <a:solidFill>
                  <a:schemeClr val="tx1"/>
                </a:solidFill>
                <a:latin typeface="Verdana" panose="020B0604030504040204" pitchFamily="34" charset="0"/>
                <a:ea typeface="Times New Roman" panose="02020603050405020304" pitchFamily="18" charset="0"/>
                <a:cs typeface="Courier New" panose="02070309020205020404" pitchFamily="49" charset="0"/>
              </a:rPr>
              <a:t>Our Focus</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075544" y="2227772"/>
            <a:ext cx="7039428" cy="3234732"/>
          </a:xfrm>
          <a:prstGeom prst="rect">
            <a:avLst/>
          </a:prstGeom>
        </p:spPr>
        <p:txBody>
          <a:bodyPr wrap="square">
            <a:spAutoFit/>
          </a:bodyPr>
          <a:lstStyle/>
          <a:p>
            <a:pPr algn="just">
              <a:lnSpc>
                <a:spcPct val="107000"/>
              </a:lnSpc>
            </a:pPr>
            <a:r>
              <a:rPr lang="en-US" sz="2000" dirty="0">
                <a:latin typeface="Verdana" panose="020B0604030504040204" pitchFamily="34" charset="0"/>
                <a:ea typeface="Times New Roman" panose="02020603050405020304" pitchFamily="18" charset="0"/>
                <a:cs typeface="Courier New" panose="02070309020205020404" pitchFamily="49" charset="0"/>
              </a:rPr>
              <a:t>AAID’s focus in this project is on component (4) of  the </a:t>
            </a:r>
            <a:r>
              <a:rPr lang="en-US" sz="2000" dirty="0"/>
              <a:t>IFPA-CD Project, </a:t>
            </a:r>
            <a:r>
              <a:rPr lang="en-US" sz="2000" dirty="0">
                <a:latin typeface="Verdana" panose="020B0604030504040204" pitchFamily="34" charset="0"/>
                <a:ea typeface="Times New Roman" panose="02020603050405020304" pitchFamily="18" charset="0"/>
                <a:cs typeface="Courier New" panose="02070309020205020404" pitchFamily="49" charset="0"/>
              </a:rPr>
              <a:t>i.e.,</a:t>
            </a:r>
          </a:p>
          <a:p>
            <a:pPr marR="0" lvl="0" algn="just">
              <a:lnSpc>
                <a:spcPct val="107000"/>
              </a:lnSpc>
              <a:spcBef>
                <a:spcPts val="0"/>
              </a:spcBef>
              <a:spcAft>
                <a:spcPts val="0"/>
              </a:spcAft>
            </a:pPr>
            <a:r>
              <a:rPr lang="en-US" sz="2000" dirty="0">
                <a:latin typeface="Verdana" panose="020B0604030504040204" pitchFamily="34" charset="0"/>
                <a:ea typeface="Times New Roman" panose="02020603050405020304" pitchFamily="18" charset="0"/>
                <a:cs typeface="Courier New" panose="02070309020205020404" pitchFamily="49"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r>
              <a:rPr lang="en-US" sz="2000" b="1" dirty="0">
                <a:latin typeface="Verdana" panose="020B0604030504040204" pitchFamily="34" charset="0"/>
                <a:ea typeface="Times New Roman" panose="02020603050405020304" pitchFamily="18" charset="0"/>
                <a:cs typeface="Courier New" panose="02070309020205020404" pitchFamily="49" charset="0"/>
              </a:rPr>
              <a:t>“Improved Landscape Management in Refugee Hosting Areas, will encourage establishment of greater tree cover in refugee-hosting landscapes on host community land outside PAs, supporting sustainable forest management and landscape resilience on private and customary land”</a:t>
            </a:r>
            <a:r>
              <a:rPr lang="en-US" sz="2000" dirty="0">
                <a:latin typeface="Verdana" panose="020B0604030504040204" pitchFamily="34" charset="0"/>
                <a:ea typeface="Times New Roman" panose="02020603050405020304" pitchFamily="18" charset="0"/>
                <a:cs typeface="Courier New" panose="02070309020205020404" pitchFamily="49" charset="0"/>
              </a:rPr>
              <a:t>.</a:t>
            </a:r>
            <a:endParaRPr lang="en-US" sz="2000" dirty="0"/>
          </a:p>
        </p:txBody>
      </p:sp>
    </p:spTree>
    <p:extLst>
      <p:ext uri="{BB962C8B-B14F-4D97-AF65-F5344CB8AC3E}">
        <p14:creationId xmlns:p14="http://schemas.microsoft.com/office/powerpoint/2010/main" val="3453617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3DCF7-E755-4666-8F67-A281218C1E6E}"/>
              </a:ext>
            </a:extLst>
          </p:cNvPr>
          <p:cNvSpPr>
            <a:spLocks noGrp="1"/>
          </p:cNvSpPr>
          <p:nvPr>
            <p:ph type="title"/>
          </p:nvPr>
        </p:nvSpPr>
        <p:spPr>
          <a:xfrm>
            <a:off x="910666" y="1444374"/>
            <a:ext cx="5649791" cy="663673"/>
          </a:xfrm>
        </p:spPr>
        <p:txBody>
          <a:bodyPr/>
          <a:lstStyle/>
          <a:p>
            <a:pPr algn="ctr"/>
            <a:r>
              <a:rPr lang="en-US" b="1" dirty="0">
                <a:solidFill>
                  <a:srgbClr val="003300"/>
                </a:solidFill>
              </a:rPr>
              <a:t>Project deliverable</a:t>
            </a:r>
            <a:endParaRPr lang="x-none" b="1" dirty="0"/>
          </a:p>
        </p:txBody>
      </p:sp>
      <p:sp>
        <p:nvSpPr>
          <p:cNvPr id="5" name="Rectangle 4"/>
          <p:cNvSpPr/>
          <p:nvPr/>
        </p:nvSpPr>
        <p:spPr>
          <a:xfrm>
            <a:off x="1640114" y="2332180"/>
            <a:ext cx="7634515" cy="3352328"/>
          </a:xfrm>
          <a:prstGeom prst="rect">
            <a:avLst/>
          </a:prstGeom>
        </p:spPr>
        <p:txBody>
          <a:bodyPr wrap="square">
            <a:spAutoFit/>
          </a:bodyPr>
          <a:lstStyle/>
          <a:p>
            <a:pPr algn="just">
              <a:lnSpc>
                <a:spcPct val="107000"/>
              </a:lnSpc>
            </a:pPr>
            <a:r>
              <a:rPr lang="en-US" dirty="0">
                <a:latin typeface="Verdana" panose="020B0604030504040204" pitchFamily="34" charset="0"/>
                <a:ea typeface="Times New Roman" panose="02020603050405020304" pitchFamily="18" charset="0"/>
                <a:cs typeface="Courier New" panose="02070309020205020404" pitchFamily="49" charset="0"/>
              </a:rPr>
              <a:t>Our task is to distribute firewood to Persons with Special Needs (PSNs). The firewood to be distributed will be sustainably harvested from cultivated eucalyptus forests, selectively using technology to determine the ideal features of trees to be converted to firewood</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dirty="0">
                <a:latin typeface="Verdana" panose="020B0604030504040204" pitchFamily="34" charset="0"/>
                <a:ea typeface="Times New Roman" panose="02020603050405020304" pitchFamily="18" charset="0"/>
                <a:cs typeface="Courier New" panose="02070309020205020404" pitchFamily="49" charset="0"/>
              </a:rPr>
              <a:t>Distribution of firewood to PSNs is aimed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dirty="0">
                <a:latin typeface="Verdana" panose="020B0604030504040204" pitchFamily="34" charset="0"/>
                <a:ea typeface="Times New Roman" panose="02020603050405020304" pitchFamily="18" charset="0"/>
                <a:cs typeface="Courier New" panose="02070309020205020404" pitchFamily="49"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mj-lt"/>
              <a:buAutoNum type="arabicPeriod"/>
            </a:pPr>
            <a:r>
              <a:rPr lang="en-US" dirty="0">
                <a:latin typeface="Verdana" panose="020B0604030504040204" pitchFamily="34" charset="0"/>
                <a:ea typeface="Times New Roman" panose="02020603050405020304" pitchFamily="18" charset="0"/>
                <a:cs typeface="Courier New" panose="02070309020205020404" pitchFamily="49" charset="0"/>
              </a:rPr>
              <a:t>Reducing pressure on natural forests by providing locally adaptive cooking solutions to Persons with Special Needs</a:t>
            </a:r>
          </a:p>
          <a:p>
            <a:pPr marL="342900" marR="0" lvl="0" indent="-342900" algn="just">
              <a:lnSpc>
                <a:spcPct val="107000"/>
              </a:lnSpc>
              <a:spcBef>
                <a:spcPts val="0"/>
              </a:spcBef>
              <a:spcAft>
                <a:spcPts val="0"/>
              </a:spcAft>
              <a:buFont typeface="+mj-lt"/>
              <a:buAutoNum type="arabicPeriod"/>
            </a:pPr>
            <a:r>
              <a:rPr lang="en-US" dirty="0">
                <a:latin typeface="Verdana" panose="020B0604030504040204" pitchFamily="34" charset="0"/>
                <a:ea typeface="Times New Roman" panose="02020603050405020304" pitchFamily="18" charset="0"/>
                <a:cs typeface="Courier New" panose="02070309020205020404" pitchFamily="49" charset="0"/>
              </a:rPr>
              <a:t>Enable farmers/ foresters from the host community earn income and therefore </a:t>
            </a:r>
            <a:r>
              <a:rPr lang="en-US" dirty="0"/>
              <a:t>help build the local economy</a:t>
            </a:r>
          </a:p>
        </p:txBody>
      </p:sp>
    </p:spTree>
    <p:extLst>
      <p:ext uri="{BB962C8B-B14F-4D97-AF65-F5344CB8AC3E}">
        <p14:creationId xmlns:p14="http://schemas.microsoft.com/office/powerpoint/2010/main" val="3246739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3DCF7-E755-4666-8F67-A281218C1E6E}"/>
              </a:ext>
            </a:extLst>
          </p:cNvPr>
          <p:cNvSpPr>
            <a:spLocks noGrp="1"/>
          </p:cNvSpPr>
          <p:nvPr>
            <p:ph type="title"/>
          </p:nvPr>
        </p:nvSpPr>
        <p:spPr>
          <a:xfrm>
            <a:off x="910667" y="1023460"/>
            <a:ext cx="6912534" cy="663673"/>
          </a:xfrm>
        </p:spPr>
        <p:txBody>
          <a:bodyPr>
            <a:normAutofit fontScale="90000"/>
          </a:bodyPr>
          <a:lstStyle/>
          <a:p>
            <a:pPr marR="0" lvl="0" algn="ctr">
              <a:lnSpc>
                <a:spcPct val="150000"/>
              </a:lnSpc>
              <a:spcBef>
                <a:spcPts val="0"/>
              </a:spcBef>
              <a:spcAft>
                <a:spcPts val="1200"/>
              </a:spcAft>
            </a:pPr>
            <a:r>
              <a:rPr lang="en-US" b="1" dirty="0">
                <a:solidFill>
                  <a:srgbClr val="002200"/>
                </a:solidFill>
                <a:latin typeface="Verdana" panose="020B0604030504040204" pitchFamily="34" charset="0"/>
                <a:ea typeface="Times New Roman" panose="02020603050405020304" pitchFamily="18" charset="0"/>
                <a:cs typeface="Times New Roman" panose="02020603050405020304" pitchFamily="18" charset="0"/>
              </a:rPr>
              <a:t>Distribution strategy</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915886" y="2147275"/>
            <a:ext cx="7344228" cy="3352328"/>
          </a:xfrm>
          <a:prstGeom prst="rect">
            <a:avLst/>
          </a:prstGeom>
        </p:spPr>
        <p:txBody>
          <a:bodyPr wrap="square">
            <a:spAutoFit/>
          </a:bodyPr>
          <a:lstStyle/>
          <a:p>
            <a:pPr algn="just">
              <a:lnSpc>
                <a:spcPct val="107000"/>
              </a:lnSpc>
            </a:pPr>
            <a:r>
              <a:rPr lang="en-US" dirty="0">
                <a:latin typeface="Verdana" panose="020B0604030504040204" pitchFamily="34" charset="0"/>
                <a:ea typeface="Times New Roman" panose="02020603050405020304" pitchFamily="18" charset="0"/>
                <a:cs typeface="Courier New" panose="02070309020205020404" pitchFamily="49" charset="0"/>
              </a:rPr>
              <a:t>Nine (plus) distribution sites will be identified to ease distribution and bring the firewood close to the beneficiaries.</a:t>
            </a:r>
            <a:r>
              <a:rPr lang="en-US" dirty="0">
                <a:latin typeface="Verdana" panose="020B0604030504040204" pitchFamily="34" charset="0"/>
                <a:ea typeface="Times New Roman" panose="02020603050405020304" pitchFamily="18" charset="0"/>
                <a:cs typeface="Times New Roman" panose="02020603050405020304" pitchFamily="18" charset="0"/>
              </a:rPr>
              <a:t> 14375 </a:t>
            </a:r>
            <a:r>
              <a:rPr lang="en-US" dirty="0">
                <a:latin typeface="Verdana" panose="020B0604030504040204" pitchFamily="34" charset="0"/>
                <a:ea typeface="Calibri" panose="020F0502020204030204" pitchFamily="34" charset="0"/>
                <a:cs typeface="Times New Roman" panose="02020603050405020304" pitchFamily="18" charset="0"/>
              </a:rPr>
              <a:t>cubic meters of firewood will be distributed before March, 2025, after which distribution will be done on a monthly basis. Each beneficiary PSN will receive 1 cubic meter of firewood.</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dirty="0">
                <a:latin typeface="Verdana" panose="020B060403050404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dirty="0">
                <a:latin typeface="Verdana" panose="020B0604030504040204" pitchFamily="34" charset="0"/>
                <a:ea typeface="Calibri" panose="020F0502020204030204" pitchFamily="34" charset="0"/>
                <a:cs typeface="Times New Roman" panose="02020603050405020304" pitchFamily="18" charset="0"/>
              </a:rPr>
              <a:t>AAID will liaise with the Office of Prime Minister, UNHCR and the Ministry of Water and Environment to design a selection criteria for benefiting PSNs based on the data available with OPM &amp; UNHCR.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0097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3DCF7-E755-4666-8F67-A281218C1E6E}"/>
              </a:ext>
            </a:extLst>
          </p:cNvPr>
          <p:cNvSpPr>
            <a:spLocks noGrp="1"/>
          </p:cNvSpPr>
          <p:nvPr>
            <p:ph type="title"/>
          </p:nvPr>
        </p:nvSpPr>
        <p:spPr>
          <a:xfrm>
            <a:off x="1465944" y="1351192"/>
            <a:ext cx="5077409" cy="663673"/>
          </a:xfrm>
        </p:spPr>
        <p:txBody>
          <a:bodyPr>
            <a:normAutofit/>
          </a:bodyPr>
          <a:lstStyle/>
          <a:p>
            <a:r>
              <a:rPr lang="en-US" b="1" dirty="0">
                <a:solidFill>
                  <a:srgbClr val="003300"/>
                </a:solidFill>
              </a:rPr>
              <a:t>Contact Us</a:t>
            </a:r>
            <a:endParaRPr lang="x-none" b="1" dirty="0"/>
          </a:p>
        </p:txBody>
      </p:sp>
      <p:sp>
        <p:nvSpPr>
          <p:cNvPr id="5" name="Rectangle 4"/>
          <p:cNvSpPr/>
          <p:nvPr/>
        </p:nvSpPr>
        <p:spPr>
          <a:xfrm>
            <a:off x="1465944" y="2101949"/>
            <a:ext cx="8186056" cy="3038139"/>
          </a:xfrm>
          <a:prstGeom prst="rect">
            <a:avLst/>
          </a:prstGeom>
        </p:spPr>
        <p:txBody>
          <a:bodyPr wrap="square">
            <a:spAutoFit/>
          </a:bodyPr>
          <a:lstStyle/>
          <a:p>
            <a:pPr algn="just">
              <a:lnSpc>
                <a:spcPct val="107000"/>
              </a:lnSpc>
            </a:pPr>
            <a:r>
              <a:rPr lang="en-US" sz="2000" dirty="0">
                <a:latin typeface="Verdana" panose="020B0604030504040204" pitchFamily="34" charset="0"/>
                <a:ea typeface="Times New Roman" panose="02020603050405020304" pitchFamily="18" charset="0"/>
                <a:cs typeface="Courier New" panose="02070309020205020404" pitchFamily="49" charset="0"/>
              </a:rPr>
              <a:t>For more information, or correspondences, please contact: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800" dirty="0">
                <a:latin typeface="Verdana" panose="020B0604030504040204" pitchFamily="34" charset="0"/>
                <a:ea typeface="Times New Roman" panose="02020603050405020304" pitchFamily="18" charset="0"/>
                <a:cs typeface="Courier New" panose="02070309020205020404" pitchFamily="49"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en-US" sz="2000" b="1" dirty="0">
                <a:solidFill>
                  <a:srgbClr val="002200"/>
                </a:solidFill>
                <a:latin typeface="Verdana" panose="020B0604030504040204" pitchFamily="34" charset="0"/>
                <a:ea typeface="Times New Roman" panose="02020603050405020304" pitchFamily="18" charset="0"/>
                <a:cs typeface="Times New Roman" panose="02020603050405020304" pitchFamily="18" charset="0"/>
              </a:rPr>
              <a:t>Mr. </a:t>
            </a:r>
            <a:r>
              <a:rPr lang="en-US" sz="2000" b="1" dirty="0" err="1">
                <a:solidFill>
                  <a:srgbClr val="002200"/>
                </a:solidFill>
                <a:latin typeface="Verdana" panose="020B0604030504040204" pitchFamily="34" charset="0"/>
                <a:ea typeface="Times New Roman" panose="02020603050405020304" pitchFamily="18" charset="0"/>
                <a:cs typeface="Times New Roman" panose="02020603050405020304" pitchFamily="18" charset="0"/>
              </a:rPr>
              <a:t>Asuman</a:t>
            </a:r>
            <a:r>
              <a:rPr lang="en-US" sz="2000" b="1" dirty="0">
                <a:solidFill>
                  <a:srgbClr val="002200"/>
                </a:solidFill>
                <a:latin typeface="Verdana" panose="020B0604030504040204" pitchFamily="34" charset="0"/>
                <a:ea typeface="Times New Roman" panose="02020603050405020304" pitchFamily="18" charset="0"/>
                <a:cs typeface="Times New Roman" panose="02020603050405020304" pitchFamily="18" charset="0"/>
              </a:rPr>
              <a:t> </a:t>
            </a:r>
            <a:r>
              <a:rPr lang="en-US" sz="2000" b="1" dirty="0" err="1">
                <a:solidFill>
                  <a:srgbClr val="002200"/>
                </a:solidFill>
                <a:latin typeface="Verdana" panose="020B0604030504040204" pitchFamily="34" charset="0"/>
                <a:ea typeface="Times New Roman" panose="02020603050405020304" pitchFamily="18" charset="0"/>
                <a:cs typeface="Times New Roman" panose="02020603050405020304" pitchFamily="18" charset="0"/>
              </a:rPr>
              <a:t>Kisembo</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000" dirty="0">
                <a:latin typeface="Verdana" panose="020B0604030504040204" pitchFamily="34" charset="0"/>
                <a:ea typeface="Times New Roman" panose="02020603050405020304" pitchFamily="18" charset="0"/>
                <a:cs typeface="Courier New" panose="02070309020205020404" pitchFamily="49" charset="0"/>
              </a:rPr>
              <a:t>President, African Agency for Integrated Development (AAID)</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000" dirty="0">
                <a:latin typeface="Verdana" panose="020B0604030504040204" pitchFamily="34" charset="0"/>
                <a:ea typeface="Times New Roman" panose="02020603050405020304" pitchFamily="18" charset="0"/>
                <a:cs typeface="Courier New" panose="02070309020205020404" pitchFamily="49" charset="0"/>
              </a:rPr>
              <a:t>Plot 71, </a:t>
            </a:r>
            <a:r>
              <a:rPr lang="en-US" sz="2000" dirty="0" err="1">
                <a:latin typeface="Verdana" panose="020B0604030504040204" pitchFamily="34" charset="0"/>
                <a:ea typeface="Times New Roman" panose="02020603050405020304" pitchFamily="18" charset="0"/>
                <a:cs typeface="Courier New" panose="02070309020205020404" pitchFamily="49" charset="0"/>
              </a:rPr>
              <a:t>Bwamba</a:t>
            </a:r>
            <a:r>
              <a:rPr lang="en-US" sz="2000" dirty="0">
                <a:latin typeface="Verdana" panose="020B0604030504040204" pitchFamily="34" charset="0"/>
                <a:ea typeface="Times New Roman" panose="02020603050405020304" pitchFamily="18" charset="0"/>
                <a:cs typeface="Courier New" panose="02070309020205020404" pitchFamily="49" charset="0"/>
              </a:rPr>
              <a:t> Road, </a:t>
            </a:r>
            <a:r>
              <a:rPr lang="en-US" sz="2000" dirty="0" err="1">
                <a:latin typeface="Verdana" panose="020B0604030504040204" pitchFamily="34" charset="0"/>
                <a:ea typeface="Times New Roman" panose="02020603050405020304" pitchFamily="18" charset="0"/>
                <a:cs typeface="Courier New" panose="02070309020205020404" pitchFamily="49" charset="0"/>
              </a:rPr>
              <a:t>Rwengoma</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000" dirty="0">
                <a:latin typeface="Verdana" panose="020B0604030504040204" pitchFamily="34" charset="0"/>
                <a:ea typeface="Times New Roman" panose="02020603050405020304" pitchFamily="18" charset="0"/>
                <a:cs typeface="Courier New" panose="02070309020205020404" pitchFamily="49" charset="0"/>
              </a:rPr>
              <a:t>P.O. Box 815, Fort Portal, Uganda</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000" dirty="0">
                <a:latin typeface="Verdana" panose="020B0604030504040204" pitchFamily="34" charset="0"/>
                <a:ea typeface="Times New Roman" panose="02020603050405020304" pitchFamily="18" charset="0"/>
                <a:cs typeface="Courier New" panose="02070309020205020404" pitchFamily="49" charset="0"/>
              </a:rPr>
              <a:t>Tel. +256 772 443 965</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000" dirty="0">
                <a:latin typeface="Verdana" panose="020B0604030504040204" pitchFamily="34" charset="0"/>
                <a:ea typeface="Calibri" panose="020F0502020204030204" pitchFamily="34" charset="0"/>
                <a:cs typeface="Times New Roman" panose="02020603050405020304" pitchFamily="18" charset="0"/>
              </a:rPr>
              <a:t>Email: </a:t>
            </a:r>
            <a:r>
              <a:rPr lang="en-US" sz="2000" u="sng" dirty="0">
                <a:solidFill>
                  <a:srgbClr val="0000CC"/>
                </a:solidFill>
                <a:latin typeface="Verdana" panose="020B0604030504040204" pitchFamily="34" charset="0"/>
                <a:ea typeface="Calibri" panose="020F0502020204030204" pitchFamily="34" charset="0"/>
                <a:cs typeface="Times New Roman" panose="02020603050405020304" pitchFamily="18" charset="0"/>
                <a:hlinkClick r:id="rId2"/>
              </a:rPr>
              <a:t>aaid@africanaid.org</a:t>
            </a:r>
            <a:r>
              <a:rPr lang="en-US" sz="2000" dirty="0">
                <a:solidFill>
                  <a:srgbClr val="0000CC"/>
                </a:solidFill>
                <a:latin typeface="Verdana" panose="020B0604030504040204" pitchFamily="34"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000" dirty="0">
                <a:latin typeface="Verdana" panose="020B0604030504040204" pitchFamily="34" charset="0"/>
                <a:ea typeface="Times New Roman" panose="02020603050405020304" pitchFamily="18" charset="0"/>
                <a:cs typeface="Helvetica" panose="020B0604020202020204" pitchFamily="34" charset="0"/>
              </a:rPr>
              <a:t>Website: </a:t>
            </a:r>
            <a:r>
              <a:rPr lang="en-US" sz="2000" u="sng" dirty="0">
                <a:solidFill>
                  <a:srgbClr val="0000CC"/>
                </a:solidFill>
                <a:latin typeface="Verdana" panose="020B0604030504040204" pitchFamily="34" charset="0"/>
                <a:ea typeface="Times New Roman" panose="02020603050405020304" pitchFamily="18" charset="0"/>
                <a:cs typeface="Helvetica" panose="020B0604020202020204" pitchFamily="34" charset="0"/>
                <a:hlinkClick r:id="rId3"/>
              </a:rPr>
              <a:t>http://www.africanaid.org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659112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858</TotalTime>
  <Words>503</Words>
  <Application>Microsoft Office PowerPoint</Application>
  <PresentationFormat>Widescreen</PresentationFormat>
  <Paragraphs>51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Trebuchet MS</vt:lpstr>
      <vt:lpstr>Verdana</vt:lpstr>
      <vt:lpstr>Wingdings 3</vt:lpstr>
      <vt:lpstr>Facet</vt:lpstr>
      <vt:lpstr>Project Inception </vt:lpstr>
      <vt:lpstr>About AAID</vt:lpstr>
      <vt:lpstr>Project Overview</vt:lpstr>
      <vt:lpstr>Our Focus</vt:lpstr>
      <vt:lpstr>Project deliverable</vt:lpstr>
      <vt:lpstr>Distribution strategy</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Mwanga Julius</dc:creator>
  <cp:lastModifiedBy>african.agency@outlook.com</cp:lastModifiedBy>
  <cp:revision>57</cp:revision>
  <dcterms:created xsi:type="dcterms:W3CDTF">2022-04-22T10:23:58Z</dcterms:created>
  <dcterms:modified xsi:type="dcterms:W3CDTF">2025-01-28T20:51:05Z</dcterms:modified>
</cp:coreProperties>
</file>